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08" r:id="rId4"/>
    <p:sldMasterId id="2147483721" r:id="rId5"/>
    <p:sldMasterId id="2147483733" r:id="rId6"/>
    <p:sldMasterId id="2147483745" r:id="rId7"/>
    <p:sldMasterId id="2147483757" r:id="rId8"/>
    <p:sldMasterId id="2147483769" r:id="rId9"/>
  </p:sldMasterIdLst>
  <p:notesMasterIdLst>
    <p:notesMasterId r:id="rId18"/>
  </p:notesMasterIdLst>
  <p:handoutMasterIdLst>
    <p:handoutMasterId r:id="rId19"/>
  </p:handoutMasterIdLst>
  <p:sldIdLst>
    <p:sldId id="282" r:id="rId10"/>
    <p:sldId id="304" r:id="rId11"/>
    <p:sldId id="305" r:id="rId12"/>
    <p:sldId id="309" r:id="rId13"/>
    <p:sldId id="307" r:id="rId14"/>
    <p:sldId id="310" r:id="rId15"/>
    <p:sldId id="299" r:id="rId16"/>
    <p:sldId id="301" r:id="rId17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7F8"/>
    <a:srgbClr val="0000FF"/>
    <a:srgbClr val="0033CC"/>
    <a:srgbClr val="3B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5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8565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8565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8C5482BD-31D0-48B6-8C09-85E18A69D02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773"/>
            <a:ext cx="2949841" cy="498565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3" y="9440773"/>
            <a:ext cx="2949841" cy="498565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95DDD0A3-497D-4292-A413-9E2CB8A3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773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8565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8565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A0835704-9B8C-4215-B1EC-1E8B09B58DE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2708"/>
            <a:ext cx="5445126" cy="3915013"/>
          </a:xfrm>
          <a:prstGeom prst="rect">
            <a:avLst/>
          </a:prstGeom>
        </p:spPr>
        <p:txBody>
          <a:bodyPr vert="horz" lIns="91833" tIns="45917" rIns="91833" bIns="459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773"/>
            <a:ext cx="2949841" cy="498565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3" y="9440773"/>
            <a:ext cx="2949841" cy="498565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B5B90240-313D-46B6-B118-D9568C113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028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90240-313D-46B6-B118-D9568C1133E0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9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72007-AE8B-44F6-AD12-A4D879AF07F5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2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EAFF4-2841-4E33-A231-38ABE5603473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368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36AE-8B05-4E29-B598-DEF3C3F52C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9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04D4B-A8C9-41CE-B665-3D6493284864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4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B040-AE42-4228-8FD5-646EC343AA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26CF-7BB3-4F3C-950E-921E570A22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7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D28B-2A2F-4DA4-9CC3-BF3A1310C8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BDAB-3820-4E56-AD77-687EB6291C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5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F614-C9B2-48D7-8A9C-FA97B9D6EA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194C-0F9C-4C86-AA6A-AD03C4303A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44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579F-70E8-4420-B4F4-B059F85E32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4AF3-93C5-49B8-96BD-7994D35FC1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52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D3FC-0960-4848-B48F-8BBBB70457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4A8A-06B0-48A8-8B17-621A5753CA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0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2674-669A-4417-85C3-518CAF4148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0D63-5E67-446A-94EA-9E01F82733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5966-1923-4F96-B593-AE476FB35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00BA-D4A0-4200-9E6D-B388ACC052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42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B483-097A-45E5-B0AB-557784E13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3D6B-8D3E-4AA9-9F0C-F915C79A89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7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0EF89-0DFB-460B-9C3F-14257B7E1A37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15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54D7-228E-4618-819F-7D7F150CA1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F8F3-ACA0-474D-9886-802D64692B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9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00C2-768C-4DCF-8842-9020EA967D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ACF6-B12E-4CB1-B4EF-51E1E38D42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36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38DE-4003-4909-BE45-26A7967028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FE60-6E48-436D-B914-64AC95D44A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28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F3FA-A8DD-4172-B7B7-121775647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9BDD-D6C8-4B72-8AFA-39085ED7B6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68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C01C-C267-4F5E-B62D-F26B8F690A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5837-9A3C-4884-88AA-8036518388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06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58F8-A418-4DA6-ACE3-CBD1DA64C7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5373-C69D-4176-A877-7104154B2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42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397A-8E80-4CAA-9877-6A36876074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7B87-0D8C-4CF2-916F-E47D87F9A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08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6E8A-D55B-4F11-AFA7-1C7E50D4E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3628-2D3A-443E-A61A-02897A806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88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9003-DA4A-44E7-A9F2-2448770786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6876-524D-484B-91EE-79EDCC9179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98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54E4-AFDE-4BBC-94C5-38C6250E5B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B7DE-36E4-4BF8-8542-99E7002E45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8906D3-8A97-4293-BC76-E8303656FECD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31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50A6-0457-4A64-A2CE-60D1712F77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91E1-0A44-4131-B6F9-65CBE21426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39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396F-66E5-466E-A116-DE62203140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88FF-3C8D-41D9-954C-60DEB75A6F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06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AB9B-5B1F-40FA-BC57-0A22F80D83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9E05-3C58-47FB-8F4D-66F6558D1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96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02CE-7AFF-4A02-A743-EC7846E03B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05CF-69CD-4FDB-9300-ED1636E4BA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7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89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5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5425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60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70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3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BCF3B-DFC6-4233-911B-42CDF0ACC75F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00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565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3491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131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20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51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9013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3290-0917-4C97-BD74-2FA702F7E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9BDD-D6C8-4B72-8AFA-39085ED7B6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54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40E2-0F0F-410F-B9A9-7AE172E3C2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5837-9A3C-4884-88AA-8036518388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24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EA6F-2A2C-4E7D-B02D-4231AA8DE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5373-C69D-4176-A877-7104154B2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00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AC38-AEC0-4837-B5D3-DA137B5F44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7B87-0D8C-4CF2-916F-E47D87F9A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6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0A091-AA41-40C8-90D9-F34A5B0E5BE3}" type="datetime1">
              <a:rPr lang="ru-RU" smtClean="0"/>
              <a:t>04.12.2017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33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3117-10BE-4B19-A15F-D3D1D1BAE1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3628-2D3A-443E-A61A-02897A806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93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D087-90EA-4BCC-9AE2-47628B47C9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6876-524D-484B-91EE-79EDCC9179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12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D121-03E1-4380-A84B-BAC422FC3A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B7DE-36E4-4BF8-8542-99E7002E45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50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1CF0-E7B8-41FC-9C1A-D7B4CC1610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91E1-0A44-4131-B6F9-65CBE21426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08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44E3-280D-4312-8ED3-289AC95497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88FF-3C8D-41D9-954C-60DEB75A6F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518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07EC-F8BE-4417-B4BC-BF056819AB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9E05-3C58-47FB-8F4D-66F6558D1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60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99C-FC00-44C2-B69B-B77CC81F7D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05CF-69CD-4FDB-9300-ED1636E4BA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87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A117-5EE3-479E-B773-B4BF1A0450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9BDD-D6C8-4B72-8AFA-39085ED7B6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08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7D5A-FDBA-4D16-BDB4-74DE889D22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5837-9A3C-4884-88AA-8036518388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28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AD39-329D-43C5-AAD2-49B4CFB1EB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5373-C69D-4176-A877-7104154B2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0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A44B-646D-4826-8D05-0ADE24A08DAA}" type="datetime1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24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193F-17D9-4C41-9DDB-5FB756DAB9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7B87-0D8C-4CF2-916F-E47D87F9A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31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9959-B829-4795-9962-6C328B6847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3628-2D3A-443E-A61A-02897A806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4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6EF7-B911-4689-B096-D6ED155C57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6876-524D-484B-91EE-79EDCC9179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15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8F64-176B-4FDA-84EE-D4A9B2A85B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B7DE-36E4-4BF8-8542-99E7002E45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83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5F94-7DDD-4E89-AF2B-4AA1654FD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91E1-0A44-4131-B6F9-65CBE21426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41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45F9-7E2B-4161-8A59-191D9A55C0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88FF-3C8D-41D9-954C-60DEB75A6F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50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18E1-B522-4A48-8495-6426FF26F6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9E05-3C58-47FB-8F4D-66F6558D1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83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F6FE-97A2-4BEA-B1AE-B2FC4CCC5C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05CF-69CD-4FDB-9300-ED1636E4BA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667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2018-66DF-4044-BE4A-D9F60ED9CF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9BDD-D6C8-4B72-8AFA-39085ED7B6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522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AF8B-915F-465E-8711-10D1AFD393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5837-9A3C-4884-88AA-8036518388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2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5329-1918-43E8-A239-4B85C9625E48}" type="datetime1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868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68DE-7D7A-4AF2-A9CB-F174982317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5373-C69D-4176-A877-7104154B2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53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A5C7-210F-4916-B71F-50DF047C96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7B87-0D8C-4CF2-916F-E47D87F9A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2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1A59-E3ED-4BA7-BC34-275D61C32C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3628-2D3A-443E-A61A-02897A806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645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3E99-6160-409D-A9D9-04C2931729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6876-524D-484B-91EE-79EDCC9179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244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E7F3-B1FB-4622-8FEA-4A27D01EEB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B7DE-36E4-4BF8-8542-99E7002E45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06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EB6A-441F-4BB9-934E-AF44947355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91E1-0A44-4131-B6F9-65CBE21426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97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394F-1D9A-406F-9934-D01AA267D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88FF-3C8D-41D9-954C-60DEB75A6F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981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7109-DED4-40F1-B7F9-8AF4DEBDAE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9E05-3C58-47FB-8F4D-66F6558D1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395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D130-F4FF-4A9C-991A-7A02D81D0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05CF-69CD-4FDB-9300-ED1636E4BA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15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AE2A-0110-4C9E-BC1C-6FA01D0238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9BDD-D6C8-4B72-8AFA-39085ED7B6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25EEF8-D66B-4FF6-8064-EBF322A9B986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05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B62D-98C5-4E81-BFFC-6C0793BEB4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5837-9A3C-4884-88AA-8036518388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872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7558B-B973-40D0-B166-FB29B0B544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5373-C69D-4176-A877-7104154B2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38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B907-0E6B-4011-9391-FD60E8479E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7B87-0D8C-4CF2-916F-E47D87F9A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780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028B-C7D4-4CB6-B084-BF6F5CA517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3628-2D3A-443E-A61A-02897A806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31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EA2B-6B06-4D0F-8E35-C4EAFA9FD0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6876-524D-484B-91EE-79EDCC9179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74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F88E-4B05-4594-9843-95B861C81A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B7DE-36E4-4BF8-8542-99E7002E45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518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4511-AB87-446C-ADB8-25AD87F007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91E1-0A44-4131-B6F9-65CBE21426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001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6B7C-E028-49E4-B121-1641A504CD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88FF-3C8D-41D9-954C-60DEB75A6F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487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4AA6-4BC6-4FC4-8812-F4FE020EC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9E05-3C58-47FB-8F4D-66F6558D1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43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77D8B-2096-4997-8EF5-784B02AFE7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05CF-69CD-4FDB-9300-ED1636E4BA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4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79980-EBBD-4EC2-83B9-E18E447860B2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307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A738-83F6-4729-AA9B-48E9B21F29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/>
          <a:srcRect t="52109"/>
          <a:stretch>
            <a:fillRect/>
          </a:stretch>
        </p:blipFill>
        <p:spPr bwMode="auto">
          <a:xfrm>
            <a:off x="9525" y="3573463"/>
            <a:ext cx="91249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6275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D2E1-61FC-41FE-84C9-EA803F4C81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 t="49727" b="49632"/>
          <a:stretch>
            <a:fillRect/>
          </a:stretch>
        </p:blipFill>
        <p:spPr bwMode="auto">
          <a:xfrm>
            <a:off x="9525" y="1584325"/>
            <a:ext cx="9124950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52286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B281-1599-4F25-AB92-4478929299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73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E950-7A44-4494-A4DC-1A5CA6C81D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125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5506-C8E0-4E17-B4FB-0742554ACF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260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0C16-D58A-4C11-B1E9-1E2D7E6A00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193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F5FA-35AC-437E-B2C9-EFDEAB53D4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392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E0A6-F14D-44BC-B6A7-AB2E0692D5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743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63A-5060-4E81-9A21-5B93AF5710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8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4DD-EAEF-4E98-9D10-3D1CB14035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8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1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fld id="{5A64B12C-C5BF-4DE5-91C8-794908A003F1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fld id="{A15B29CF-6EC1-4763-89BB-DF1E537EC60B}" type="slidenum">
              <a:rPr lang="ru-RU" smtClean="0"/>
              <a:t>‹#›</a:t>
            </a:fld>
            <a:endParaRPr lang="ru-RU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771525"/>
            <a:ext cx="9144000" cy="0"/>
          </a:xfrm>
          <a:prstGeom prst="line">
            <a:avLst/>
          </a:prstGeom>
          <a:noFill/>
          <a:ln w="38100">
            <a:solidFill>
              <a:srgbClr val="EE31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2" name="Picture 15" descr="logo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0"/>
            <a:ext cx="20780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9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BB8E6E-D257-40DC-8EFF-6DD56E1BC0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34CE23-730E-49C8-956C-B78DD68EFD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771525"/>
            <a:ext cx="9144000" cy="0"/>
          </a:xfrm>
          <a:prstGeom prst="line">
            <a:avLst/>
          </a:prstGeom>
          <a:noFill/>
          <a:ln w="38100">
            <a:solidFill>
              <a:srgbClr val="EE31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32" name="Picture 15" descr="logo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0"/>
            <a:ext cx="20780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F5895E-3F22-4AD4-82A1-1653FEA573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CBE6E6-E07D-447F-8E4A-0A44991D4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771525"/>
            <a:ext cx="9144000" cy="0"/>
          </a:xfrm>
          <a:prstGeom prst="line">
            <a:avLst/>
          </a:prstGeom>
          <a:noFill/>
          <a:ln w="38100">
            <a:solidFill>
              <a:srgbClr val="EE31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2" name="Picture 15" descr="logo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0"/>
            <a:ext cx="20780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3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7"/>
          <a:stretch>
            <a:fillRect/>
          </a:stretch>
        </p:blipFill>
        <p:spPr bwMode="auto">
          <a:xfrm>
            <a:off x="9525" y="3573463"/>
            <a:ext cx="91249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EF31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500" smtClean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6696075" y="620713"/>
          <a:ext cx="21240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" name="Image" r:id="rId16" imgW="2123810" imgH="742661" progId="">
                  <p:embed/>
                </p:oleObj>
              </mc:Choice>
              <mc:Fallback>
                <p:oleObj name="Image" r:id="rId16" imgW="2123810" imgH="7426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620713"/>
                        <a:ext cx="21240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B1D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1636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C801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12" descr="wor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628775"/>
            <a:ext cx="91249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2" b="49629"/>
          <a:stretch>
            <a:fillRect/>
          </a:stretch>
        </p:blipFill>
        <p:spPr bwMode="auto">
          <a:xfrm>
            <a:off x="9525" y="1584325"/>
            <a:ext cx="91249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EF31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500" smtClean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4104" name="Object 9"/>
          <p:cNvGraphicFramePr>
            <a:graphicFrameLocks noChangeAspect="1"/>
          </p:cNvGraphicFramePr>
          <p:nvPr/>
        </p:nvGraphicFramePr>
        <p:xfrm>
          <a:off x="6696075" y="620713"/>
          <a:ext cx="21240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" name="Image" r:id="rId19" imgW="2123810" imgH="742661" progId="">
                  <p:embed/>
                </p:oleObj>
              </mc:Choice>
              <mc:Fallback>
                <p:oleObj name="Image" r:id="rId19" imgW="2123810" imgH="7426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620713"/>
                        <a:ext cx="21240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B1D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1636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C801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62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69863" indent="-169863" algn="just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171450" algn="just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Font typeface="Times" pitchFamily="18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47713" indent="-177800" algn="just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Font typeface="Times" pitchFamily="18" charset="0"/>
        <a:buChar char="–"/>
        <a:defRPr sz="1700">
          <a:solidFill>
            <a:schemeClr val="tx1"/>
          </a:solidFill>
          <a:latin typeface="+mn-lt"/>
          <a:cs typeface="+mn-cs"/>
        </a:defRPr>
      </a:lvl3pPr>
      <a:lvl4pPr marL="1033463" indent="-171450" algn="just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Font typeface="Times" pitchFamily="18" charset="0"/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260475" indent="-112713" algn="just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1717675" indent="-112713" algn="just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174875" indent="-112713" algn="just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2632075" indent="-112713" algn="just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089275" indent="-112713" algn="just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AB4592-49DC-4883-B5BB-C5FC9ECF19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CBE6E6-E07D-447F-8E4A-0A44991D4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771525"/>
            <a:ext cx="9144000" cy="0"/>
          </a:xfrm>
          <a:prstGeom prst="line">
            <a:avLst/>
          </a:prstGeom>
          <a:noFill/>
          <a:ln w="38100">
            <a:solidFill>
              <a:srgbClr val="EE31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2" name="Picture 15" descr="logo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0"/>
            <a:ext cx="20780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E0B679-B542-4EE4-BAE9-82C28D01CD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CBE6E6-E07D-447F-8E4A-0A44991D4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771525"/>
            <a:ext cx="9144000" cy="0"/>
          </a:xfrm>
          <a:prstGeom prst="line">
            <a:avLst/>
          </a:prstGeom>
          <a:noFill/>
          <a:ln w="38100">
            <a:solidFill>
              <a:srgbClr val="EE31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2" name="Picture 15" descr="logo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0"/>
            <a:ext cx="20780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82776B-4B5F-433E-9CEF-FAA75B5BF3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CBE6E6-E07D-447F-8E4A-0A44991D4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771525"/>
            <a:ext cx="9144000" cy="0"/>
          </a:xfrm>
          <a:prstGeom prst="line">
            <a:avLst/>
          </a:prstGeom>
          <a:noFill/>
          <a:ln w="38100">
            <a:solidFill>
              <a:srgbClr val="EE31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2" name="Picture 15" descr="logo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0"/>
            <a:ext cx="20780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5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634F9A-AFCE-459E-8866-F0374D2753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CBE6E6-E07D-447F-8E4A-0A44991D4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771525"/>
            <a:ext cx="9144000" cy="0"/>
          </a:xfrm>
          <a:prstGeom prst="line">
            <a:avLst/>
          </a:prstGeom>
          <a:noFill/>
          <a:ln w="38100">
            <a:solidFill>
              <a:srgbClr val="EE31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2" name="Picture 15" descr="logo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0"/>
            <a:ext cx="20780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20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9D6C-9AA9-4757-A24D-270F69D737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AD38-9B39-43B4-81F3-906F4F1897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EF312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 userDrawn="1"/>
        </p:nvGraphicFramePr>
        <p:xfrm>
          <a:off x="6696075" y="620713"/>
          <a:ext cx="21240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" r:id="rId14" imgW="2123810" imgH="742661" progId="">
                  <p:embed/>
                </p:oleObj>
              </mc:Choice>
              <mc:Fallback>
                <p:oleObj r:id="rId14" imgW="2123810" imgH="7426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620713"/>
                        <a:ext cx="21240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442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 txBox="1">
            <a:spLocks/>
          </p:cNvSpPr>
          <p:nvPr/>
        </p:nvSpPr>
        <p:spPr>
          <a:xfrm>
            <a:off x="564344" y="3764926"/>
            <a:ext cx="8015311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0" dirty="0" smtClean="0">
              <a:solidFill>
                <a:prstClr val="white"/>
              </a:solidFill>
            </a:endParaRPr>
          </a:p>
          <a:p>
            <a:pPr algn="ctr"/>
            <a:r>
              <a:rPr lang="ru-RU" sz="2400" b="0" dirty="0" smtClean="0">
                <a:solidFill>
                  <a:prstClr val="white"/>
                </a:solidFill>
              </a:rPr>
              <a:t>Платежи в адрес ЮРИДИЧЕСКИХ ЛИЦ через банкоматы</a:t>
            </a:r>
            <a:endParaRPr lang="ru-RU" sz="2400" b="0" dirty="0">
              <a:solidFill>
                <a:prstClr val="white"/>
              </a:solidFill>
            </a:endParaRPr>
          </a:p>
          <a:p>
            <a:pPr algn="ctr"/>
            <a:endParaRPr lang="ru-RU" sz="2400" b="0" dirty="0">
              <a:solidFill>
                <a:prstClr val="white"/>
              </a:solidFill>
            </a:endParaRPr>
          </a:p>
        </p:txBody>
      </p:sp>
      <p:sp>
        <p:nvSpPr>
          <p:cNvPr id="5" name="AutoShape 2" descr="https://icdn.lenta.ru/images/0000/0022/000000222978/pic_13582941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Фото РИА Новости, Александр Алпатки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57989"/>
            <a:ext cx="32289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2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2918" y="187527"/>
            <a:ext cx="6195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ВОЗМОЖНОСТИ  ЭКРАНА, ПОЛЯ ЭКРАНА  БАНКОМАТА</a:t>
            </a:r>
            <a:endParaRPr lang="ru-RU" sz="20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AutoShape 2" descr="http://kreditonliner.ru/images/plastikkart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6" y="1399968"/>
            <a:ext cx="1397623" cy="360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4" descr="http://tcfree.ru/files/object/101/imag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68203" r="22956" b="6893"/>
          <a:stretch/>
        </p:blipFill>
        <p:spPr bwMode="auto">
          <a:xfrm>
            <a:off x="945841" y="1993564"/>
            <a:ext cx="708227" cy="1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945841" y="2129191"/>
            <a:ext cx="708227" cy="33543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14443" y="2276918"/>
            <a:ext cx="557688" cy="102779"/>
          </a:xfrm>
          <a:prstGeom prst="roundRect">
            <a:avLst>
              <a:gd name="adj" fmla="val 37473"/>
            </a:avLst>
          </a:prstGeom>
          <a:solidFill>
            <a:srgbClr val="FF00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1000" dirty="0" smtClean="0">
                <a:solidFill>
                  <a:schemeClr val="bg1"/>
                </a:solidFill>
              </a:rPr>
              <a:t>--------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46175" y="2135662"/>
            <a:ext cx="74090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" dirty="0" smtClean="0">
                <a:latin typeface="AlfaBank" pitchFamily="2" charset="-52"/>
              </a:rPr>
              <a:t>Введите номер договора</a:t>
            </a:r>
            <a:endParaRPr lang="ru-RU" sz="400" dirty="0">
              <a:latin typeface="AlfaBank" pitchFamily="2" charset="-52"/>
            </a:endParaRP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15B29CF-6EC1-4763-89BB-DF1E537EC60B}" type="slidenum">
              <a:rPr lang="ru-RU" smtClean="0"/>
              <a:t>2</a:t>
            </a:fld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558714" y="1544492"/>
            <a:ext cx="623235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/>
              <a:t>Код клиента (для быстрого поиска)</a:t>
            </a:r>
          </a:p>
          <a:p>
            <a:pPr marL="285750" indent="-285750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/>
              <a:t>Н</a:t>
            </a:r>
            <a:r>
              <a:rPr lang="ru-RU" sz="2000" b="1" dirty="0" smtClean="0"/>
              <a:t>аименование клиента</a:t>
            </a:r>
          </a:p>
          <a:p>
            <a:pPr marL="285750" indent="-285750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/>
              <a:t>Номер Договора / Заявки</a:t>
            </a:r>
          </a:p>
          <a:p>
            <a:pPr marL="285750" indent="-285750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2000" b="1" dirty="0" smtClean="0"/>
          </a:p>
          <a:p>
            <a:pPr>
              <a:spcBef>
                <a:spcPts val="1800"/>
              </a:spcBef>
              <a:buClr>
                <a:srgbClr val="FF0000"/>
              </a:buClr>
            </a:pPr>
            <a:endParaRPr lang="ru-RU" sz="1200" b="1" dirty="0" smtClean="0"/>
          </a:p>
          <a:p>
            <a:pPr marL="285750" indent="-285750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/>
              <a:t>Сумма внесения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6625" y="3043803"/>
            <a:ext cx="6241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Дополнительная возможность: ввод дополнительных параметров, таких как дата договора, ФИО и т.д.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902775" y="4514536"/>
            <a:ext cx="6241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Общая сумма платежа не ограничена, но внесения разбиваются на отдельные платежи не более 15 000 </a:t>
            </a:r>
            <a:r>
              <a:rPr lang="en-US" dirty="0" smtClean="0"/>
              <a:t>RUR</a:t>
            </a:r>
            <a:r>
              <a:rPr lang="ru-RU" dirty="0" smtClean="0"/>
              <a:t> каждый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10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29CF-6EC1-4763-89BB-DF1E537EC60B}" type="slidenum">
              <a:rPr lang="ru-RU" smtClean="0"/>
              <a:t>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8882" y="188279"/>
            <a:ext cx="5343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ОБРАБОТКА ОПЕРАЦИЙ ВНЕСЕНИЯ СО СДАЧЕЙ</a:t>
            </a:r>
            <a:endParaRPr lang="ru-RU" sz="20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AutoShape 2" descr="http://kreditonliner.ru/images/plastikkart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8300" y="1039168"/>
            <a:ext cx="820620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/>
              <a:t>Сумма внесения может быть не круглой 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ru-RU" dirty="0" smtClean="0"/>
              <a:t>12 858 </a:t>
            </a:r>
            <a:r>
              <a:rPr lang="en-US" dirty="0" smtClean="0"/>
              <a:t>RUR</a:t>
            </a:r>
            <a:endParaRPr lang="ru-RU" dirty="0" smtClean="0"/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/>
              <a:t>Банкомат принимает купюры размерностью от 5 000 </a:t>
            </a:r>
            <a:r>
              <a:rPr lang="en-US" sz="2000" b="1" dirty="0"/>
              <a:t>RUR</a:t>
            </a:r>
            <a:r>
              <a:rPr lang="ru-RU" sz="2000" b="1" dirty="0"/>
              <a:t> до 100 </a:t>
            </a:r>
            <a:r>
              <a:rPr lang="en-US" sz="2000" b="1" dirty="0"/>
              <a:t>RUR</a:t>
            </a:r>
            <a:r>
              <a:rPr lang="ru-RU" sz="2000" b="1" dirty="0"/>
              <a:t> и переводит сдачу на счет мобильного номера плательщика или счет интернет провайдера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sz="2000" b="1" dirty="0"/>
              <a:t>    </a:t>
            </a:r>
            <a:r>
              <a:rPr lang="en-US" sz="2000" b="1" dirty="0"/>
              <a:t> </a:t>
            </a:r>
            <a:r>
              <a:rPr lang="ru-RU" sz="2000" dirty="0"/>
              <a:t>любой оператор, с которым у банка* заключен договор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sz="2000" b="1" dirty="0" smtClean="0"/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2000" b="1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74" y="3582748"/>
            <a:ext cx="1119353" cy="26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 descr="http://komp-r.ucoz.ru/_ph/15/5751853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4033" r="14820" b="4467"/>
          <a:stretch/>
        </p:blipFill>
        <p:spPr bwMode="auto">
          <a:xfrm>
            <a:off x="532562" y="3648746"/>
            <a:ext cx="1385133" cy="21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bonistics.org/data/banknotes/100396/obvers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21" y="4120811"/>
            <a:ext cx="996357" cy="4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2510155" y="4268809"/>
            <a:ext cx="856735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25114" y="4260788"/>
            <a:ext cx="856735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638366" y="3785887"/>
            <a:ext cx="2735610" cy="842261"/>
          </a:xfrm>
          <a:prstGeom prst="roundRect">
            <a:avLst>
              <a:gd name="adj" fmla="val 1832"/>
            </a:avLst>
          </a:prstGeom>
          <a:solidFill>
            <a:schemeClr val="bg1">
              <a:lumMod val="8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54" y="3904323"/>
            <a:ext cx="377653" cy="46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237142" y="3990797"/>
            <a:ext cx="22330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СЧЕТ КЛИЕНТА    40702810123456789102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09472" y="3948909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 </a:t>
            </a:r>
            <a:r>
              <a:rPr lang="ru-RU" sz="1200" dirty="0" smtClean="0"/>
              <a:t>13 000 </a:t>
            </a:r>
            <a:r>
              <a:rPr lang="en-US" sz="1200" dirty="0"/>
              <a:t>RUR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576427" y="3956746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 </a:t>
            </a:r>
            <a:r>
              <a:rPr lang="ru-RU" sz="1200" dirty="0" smtClean="0"/>
              <a:t>12 858 </a:t>
            </a:r>
            <a:r>
              <a:rPr lang="en-US" sz="1200" dirty="0" smtClean="0"/>
              <a:t>RUR</a:t>
            </a:r>
            <a:endParaRPr lang="ru-RU" sz="12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625114" y="5164428"/>
            <a:ext cx="856735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8" descr="http://www.abc-color.com/image/coloring/phones/002/mobile-telephone-transmission/mobile-telephone-transmission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6053" y="3952839"/>
            <a:ext cx="688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12 </a:t>
            </a:r>
            <a:r>
              <a:rPr lang="ru-RU" sz="1200" b="1" dirty="0" smtClean="0">
                <a:solidFill>
                  <a:schemeClr val="bg1"/>
                </a:solidFill>
              </a:rPr>
              <a:t>858 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54" y="4995735"/>
            <a:ext cx="1202460" cy="91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640595" y="4905080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 </a:t>
            </a:r>
            <a:r>
              <a:rPr lang="ru-RU" sz="1200" dirty="0" smtClean="0"/>
              <a:t>142 </a:t>
            </a:r>
            <a:r>
              <a:rPr lang="en-US" sz="1200" dirty="0"/>
              <a:t>RUR</a:t>
            </a:r>
            <a:endParaRPr lang="ru-RU" sz="1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967055" y="5154910"/>
            <a:ext cx="16796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МОБИЛЬНЫЙ НОМЕР ПЛАТЕЛЬЩИКА</a:t>
            </a:r>
            <a:endParaRPr lang="ru-RU" sz="1050" dirty="0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54" y="5794395"/>
            <a:ext cx="2190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706" y="6476818"/>
            <a:ext cx="28103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i="1" dirty="0" smtClean="0"/>
              <a:t>* Альфа-Банк и Московский </a:t>
            </a:r>
            <a:r>
              <a:rPr lang="ru-RU" sz="1050" i="1" dirty="0"/>
              <a:t>К</a:t>
            </a:r>
            <a:r>
              <a:rPr lang="ru-RU" sz="1050" i="1" dirty="0" smtClean="0"/>
              <a:t>редитный </a:t>
            </a:r>
            <a:r>
              <a:rPr lang="ru-RU" sz="1050" i="1" dirty="0"/>
              <a:t>Б</a:t>
            </a:r>
            <a:r>
              <a:rPr lang="ru-RU" sz="1050" i="1" dirty="0" smtClean="0"/>
              <a:t>анк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105759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00744" y="331788"/>
            <a:ext cx="27577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rgbClr val="FF0000"/>
                </a:solidFill>
              </a:rPr>
              <a:t>Что </a:t>
            </a:r>
            <a:r>
              <a:rPr lang="ru-RU" altLang="ru-RU" sz="1600" b="1" dirty="0">
                <a:solidFill>
                  <a:srgbClr val="FF0000"/>
                </a:solidFill>
              </a:rPr>
              <a:t>мы предлагаем клиенту.</a:t>
            </a:r>
          </a:p>
        </p:txBody>
      </p:sp>
      <p:pic>
        <p:nvPicPr>
          <p:cNvPr id="8197" name="image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9" y="1121886"/>
            <a:ext cx="1131571" cy="6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98" name="Shape 165"/>
          <p:cNvSpPr>
            <a:spLocks noChangeArrowheads="1"/>
          </p:cNvSpPr>
          <p:nvPr/>
        </p:nvSpPr>
        <p:spPr bwMode="auto">
          <a:xfrm>
            <a:off x="160338" y="2084388"/>
            <a:ext cx="1487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/>
            <a:endParaRPr lang="ru-RU" altLang="ru-RU" sz="1000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438448" y="1128713"/>
            <a:ext cx="2547765" cy="1712912"/>
            <a:chOff x="1438448" y="1890713"/>
            <a:chExt cx="2547765" cy="1712912"/>
          </a:xfrm>
        </p:grpSpPr>
        <p:pic>
          <p:nvPicPr>
            <p:cNvPr id="819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2025650"/>
              <a:ext cx="495300" cy="132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900" y="2127250"/>
              <a:ext cx="1489075" cy="112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438448" y="1890713"/>
              <a:ext cx="2439816" cy="156368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362200" y="3382963"/>
              <a:ext cx="1516063" cy="19526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>
                  <a:lumMod val="50000"/>
                </a:schemeClr>
              </a:solidFill>
              <a:prstDash val="sysDash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6" name="Shape 165"/>
            <p:cNvSpPr>
              <a:spLocks noChangeArrowheads="1"/>
            </p:cNvSpPr>
            <p:nvPr/>
          </p:nvSpPr>
          <p:spPr bwMode="auto">
            <a:xfrm>
              <a:off x="2246313" y="3357563"/>
              <a:ext cx="17399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000" b="1" dirty="0"/>
                <a:t>БАНКОМАТ АЛЬФА-БАНКА</a:t>
              </a:r>
            </a:p>
          </p:txBody>
        </p:sp>
      </p:grpSp>
      <p:pic>
        <p:nvPicPr>
          <p:cNvPr id="8225" name="image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48" y="3213177"/>
            <a:ext cx="1376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226" name="Shape 165"/>
          <p:cNvSpPr>
            <a:spLocks noChangeArrowheads="1"/>
          </p:cNvSpPr>
          <p:nvPr/>
        </p:nvSpPr>
        <p:spPr bwMode="auto">
          <a:xfrm>
            <a:off x="1383679" y="3286995"/>
            <a:ext cx="1485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ru-RU" altLang="ru-RU" sz="1000" b="1" dirty="0"/>
              <a:t>РАСЧЕТНЫЙ СЧЕТ В ВАЛЮТЕ РФ </a:t>
            </a:r>
            <a:endParaRPr lang="ru-RU" altLang="ru-RU" sz="1000" b="1" dirty="0" smtClean="0"/>
          </a:p>
          <a:p>
            <a:pPr algn="ctr"/>
            <a:r>
              <a:rPr lang="ru-RU" altLang="ru-RU" sz="1000" b="1" dirty="0" smtClean="0"/>
              <a:t>КЛИЕНТА</a:t>
            </a:r>
            <a:endParaRPr lang="ru-RU" altLang="ru-RU" sz="10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291909" y="972185"/>
            <a:ext cx="7623491" cy="523811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532" y="1213144"/>
            <a:ext cx="1092969" cy="44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/>
              <a:t>ФИЗИЧЕСКОЕ </a:t>
            </a:r>
          </a:p>
          <a:p>
            <a:pPr algn="ctr"/>
            <a:r>
              <a:rPr lang="ru-RU" altLang="ru-RU" sz="1100" b="1" dirty="0" smtClean="0"/>
              <a:t>ЛИЦО</a:t>
            </a:r>
            <a:endParaRPr lang="ru-RU" altLang="ru-RU" sz="11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400805" y="1128712"/>
            <a:ext cx="2185671" cy="1563687"/>
            <a:chOff x="6440806" y="1863883"/>
            <a:chExt cx="2185671" cy="1563687"/>
          </a:xfrm>
        </p:grpSpPr>
        <p:sp>
          <p:nvSpPr>
            <p:cNvPr id="8218" name="Shape 165"/>
            <p:cNvSpPr>
              <a:spLocks noChangeArrowheads="1"/>
            </p:cNvSpPr>
            <p:nvPr/>
          </p:nvSpPr>
          <p:spPr bwMode="auto">
            <a:xfrm>
              <a:off x="6924835" y="1947049"/>
              <a:ext cx="12176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000" b="1" dirty="0" smtClean="0"/>
                <a:t>ООО «РОМАШКА»</a:t>
              </a:r>
              <a:endParaRPr lang="ru-RU" altLang="ru-RU" sz="1000" b="1" dirty="0"/>
            </a:p>
            <a:p>
              <a:pPr algn="ctr"/>
              <a:endParaRPr lang="ru-RU" altLang="ru-RU" sz="1000" b="1" dirty="0" smtClean="0"/>
            </a:p>
            <a:p>
              <a:pPr algn="ctr"/>
              <a:r>
                <a:rPr lang="ru-RU" altLang="ru-RU" sz="1000" b="1" dirty="0" smtClean="0"/>
                <a:t>Введите номер договора/заявки</a:t>
              </a:r>
              <a:endParaRPr lang="ru-RU" altLang="ru-RU" sz="1000" b="1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440806" y="1863883"/>
              <a:ext cx="2185671" cy="156368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614797" y="2731134"/>
              <a:ext cx="1836420" cy="304800"/>
            </a:xfrm>
            <a:prstGeom prst="rect">
              <a:avLst/>
            </a:prstGeom>
            <a:solidFill>
              <a:srgbClr val="FFC000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46699" y="1128474"/>
            <a:ext cx="2185671" cy="1563687"/>
            <a:chOff x="2097565" y="4768691"/>
            <a:chExt cx="2185671" cy="156368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097565" y="4768691"/>
              <a:ext cx="2185671" cy="156368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240280" y="5596739"/>
              <a:ext cx="1784951" cy="289439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ТУРИСТИЧ. КОМПАНИИ</a:t>
              </a:r>
              <a:endParaRPr kumimoji="0" lang="ru-RU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3977084" y="5683181"/>
              <a:ext cx="289437" cy="116557"/>
            </a:xfrm>
            <a:prstGeom prst="triangl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2237830" y="5223997"/>
              <a:ext cx="1784951" cy="289439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СТРАХОВЫЕ УСЛУГИ</a:t>
              </a:r>
              <a:endParaRPr kumimoji="0" lang="ru-RU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 rot="5400000">
              <a:off x="3974634" y="5310439"/>
              <a:ext cx="289437" cy="116557"/>
            </a:xfrm>
            <a:prstGeom prst="triangl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2240280" y="4860370"/>
              <a:ext cx="1784951" cy="289439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ОПЛАТА ПО КОДУ</a:t>
              </a:r>
              <a:endParaRPr kumimoji="0" lang="ru-RU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 rot="5400000">
              <a:off x="3977084" y="4946812"/>
              <a:ext cx="289437" cy="116557"/>
            </a:xfrm>
            <a:prstGeom prst="triangl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Shape 161"/>
          <p:cNvSpPr/>
          <p:nvPr/>
        </p:nvSpPr>
        <p:spPr>
          <a:xfrm>
            <a:off x="1147908" y="1936257"/>
            <a:ext cx="290540" cy="0"/>
          </a:xfrm>
          <a:prstGeom prst="line">
            <a:avLst/>
          </a:prstGeom>
          <a:ln w="19050">
            <a:solidFill>
              <a:srgbClr val="6964A9"/>
            </a:solidFill>
            <a:tailEnd type="triangle"/>
          </a:ln>
        </p:spPr>
        <p:txBody>
          <a:bodyPr lIns="0" tIns="0" rIns="0" bIns="0"/>
          <a:lstStyle/>
          <a:p>
            <a:pPr>
              <a:defRPr sz="1200">
                <a:solidFill>
                  <a:srgbClr val="6964A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>
              <a:solidFill>
                <a:srgbClr val="6964A9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4" name="Shape 161"/>
          <p:cNvSpPr/>
          <p:nvPr/>
        </p:nvSpPr>
        <p:spPr>
          <a:xfrm>
            <a:off x="3878264" y="1903950"/>
            <a:ext cx="168435" cy="0"/>
          </a:xfrm>
          <a:prstGeom prst="line">
            <a:avLst/>
          </a:prstGeom>
          <a:ln w="19050">
            <a:solidFill>
              <a:srgbClr val="6964A9"/>
            </a:solidFill>
            <a:tailEnd type="triangle"/>
          </a:ln>
        </p:spPr>
        <p:txBody>
          <a:bodyPr lIns="0" tIns="0" rIns="0" bIns="0"/>
          <a:lstStyle/>
          <a:p>
            <a:pPr>
              <a:defRPr sz="1200">
                <a:solidFill>
                  <a:srgbClr val="6964A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>
              <a:solidFill>
                <a:srgbClr val="6964A9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5" name="Shape 161"/>
          <p:cNvSpPr/>
          <p:nvPr/>
        </p:nvSpPr>
        <p:spPr>
          <a:xfrm>
            <a:off x="6232370" y="1903950"/>
            <a:ext cx="168435" cy="0"/>
          </a:xfrm>
          <a:prstGeom prst="line">
            <a:avLst/>
          </a:prstGeom>
          <a:ln w="19050">
            <a:solidFill>
              <a:srgbClr val="6964A9"/>
            </a:solidFill>
            <a:tailEnd type="triangle"/>
          </a:ln>
        </p:spPr>
        <p:txBody>
          <a:bodyPr lIns="0" tIns="0" rIns="0" bIns="0"/>
          <a:lstStyle/>
          <a:p>
            <a:pPr>
              <a:defRPr sz="1200">
                <a:solidFill>
                  <a:srgbClr val="6964A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>
              <a:solidFill>
                <a:srgbClr val="6964A9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4046699" y="2791061"/>
            <a:ext cx="2185671" cy="1595103"/>
            <a:chOff x="6440806" y="1832467"/>
            <a:chExt cx="2185671" cy="1595103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6440806" y="1863883"/>
              <a:ext cx="2185671" cy="156368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Shape 165"/>
            <p:cNvSpPr>
              <a:spLocks noChangeArrowheads="1"/>
            </p:cNvSpPr>
            <p:nvPr/>
          </p:nvSpPr>
          <p:spPr bwMode="auto">
            <a:xfrm>
              <a:off x="6583522" y="1832467"/>
              <a:ext cx="197088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000" b="1" dirty="0" smtClean="0"/>
                <a:t>Ваш платеж прошел успешно</a:t>
              </a:r>
            </a:p>
            <a:p>
              <a:pPr algn="ctr"/>
              <a:endParaRPr lang="ru-RU" altLang="ru-RU" sz="1000" b="1" dirty="0"/>
            </a:p>
            <a:p>
              <a:pPr algn="ctr"/>
              <a:r>
                <a:rPr lang="ru-RU" altLang="ru-RU" sz="1000" b="1" dirty="0"/>
                <a:t>ООО «РОМАШКА»</a:t>
              </a:r>
            </a:p>
            <a:p>
              <a:pPr algn="ctr"/>
              <a:r>
                <a:rPr lang="ru-RU" altLang="ru-RU" sz="1000" b="1" dirty="0" smtClean="0"/>
                <a:t>Номер договора</a:t>
              </a:r>
              <a:r>
                <a:rPr lang="en-US" altLang="ru-RU" sz="1000" b="1" dirty="0" smtClean="0"/>
                <a:t>: HGH12345678</a:t>
              </a:r>
            </a:p>
            <a:p>
              <a:pPr algn="ctr"/>
              <a:r>
                <a:rPr lang="ru-RU" altLang="ru-RU" sz="1000" b="1" dirty="0" smtClean="0"/>
                <a:t>Сумма платежа</a:t>
              </a:r>
              <a:r>
                <a:rPr lang="en-US" altLang="ru-RU" sz="1000" b="1" dirty="0" smtClean="0"/>
                <a:t>: 1</a:t>
              </a:r>
              <a:r>
                <a:rPr lang="ru-RU" altLang="ru-RU" sz="1000" b="1" dirty="0" smtClean="0"/>
                <a:t>5</a:t>
              </a:r>
              <a:r>
                <a:rPr lang="en-US" altLang="ru-RU" sz="1000" b="1" dirty="0" smtClean="0"/>
                <a:t> </a:t>
              </a:r>
              <a:r>
                <a:rPr lang="ru-RU" altLang="ru-RU" sz="1000" b="1" dirty="0"/>
                <a:t>0</a:t>
              </a:r>
              <a:r>
                <a:rPr lang="en-US" altLang="ru-RU" sz="1000" b="1" dirty="0" smtClean="0"/>
                <a:t>00 </a:t>
              </a:r>
              <a:r>
                <a:rPr lang="ru-RU" altLang="ru-RU" sz="1000" b="1" dirty="0" smtClean="0"/>
                <a:t>рублей</a:t>
              </a:r>
            </a:p>
            <a:p>
              <a:pPr algn="ctr"/>
              <a:endParaRPr lang="ru-RU" altLang="ru-RU" sz="1000" b="1" dirty="0"/>
            </a:p>
            <a:p>
              <a:pPr algn="ctr"/>
              <a:r>
                <a:rPr lang="ru-RU" altLang="ru-RU" sz="1000" b="1" dirty="0" smtClean="0"/>
                <a:t>Повторить платеж?</a:t>
              </a:r>
              <a:endParaRPr lang="ru-RU" altLang="ru-RU" sz="10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400805" y="3701088"/>
            <a:ext cx="2185671" cy="1563687"/>
            <a:chOff x="6400805" y="3701088"/>
            <a:chExt cx="2185671" cy="1563687"/>
          </a:xfrm>
        </p:grpSpPr>
        <p:sp>
          <p:nvSpPr>
            <p:cNvPr id="81" name="Shape 165"/>
            <p:cNvSpPr>
              <a:spLocks noChangeArrowheads="1"/>
            </p:cNvSpPr>
            <p:nvPr/>
          </p:nvSpPr>
          <p:spPr bwMode="auto">
            <a:xfrm>
              <a:off x="6884834" y="3921642"/>
              <a:ext cx="12176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000" b="1" dirty="0" smtClean="0"/>
                <a:t>Внесите наличные в банкомат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400805" y="3701088"/>
              <a:ext cx="2185671" cy="156368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574796" y="4705727"/>
              <a:ext cx="1836420" cy="304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165"/>
            <p:cNvSpPr>
              <a:spLocks noChangeArrowheads="1"/>
            </p:cNvSpPr>
            <p:nvPr/>
          </p:nvSpPr>
          <p:spPr bwMode="auto">
            <a:xfrm>
              <a:off x="6884200" y="4712425"/>
              <a:ext cx="12176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400" b="1" dirty="0" smtClean="0"/>
                <a:t>1</a:t>
              </a:r>
              <a:r>
                <a:rPr lang="en-US" altLang="ru-RU" sz="1400" b="1" dirty="0" smtClean="0"/>
                <a:t>5</a:t>
              </a:r>
              <a:r>
                <a:rPr lang="ru-RU" altLang="ru-RU" sz="1400" b="1" dirty="0" smtClean="0"/>
                <a:t> </a:t>
              </a:r>
              <a:r>
                <a:rPr lang="ru-RU" altLang="ru-RU" sz="1400" b="1" dirty="0"/>
                <a:t>0</a:t>
              </a:r>
              <a:r>
                <a:rPr lang="ru-RU" altLang="ru-RU" sz="1400" b="1" dirty="0" smtClean="0"/>
                <a:t>00 рублей</a:t>
              </a:r>
            </a:p>
          </p:txBody>
        </p:sp>
      </p:grpSp>
      <p:sp>
        <p:nvSpPr>
          <p:cNvPr id="85" name="Shape 165"/>
          <p:cNvSpPr>
            <a:spLocks noChangeArrowheads="1"/>
          </p:cNvSpPr>
          <p:nvPr/>
        </p:nvSpPr>
        <p:spPr bwMode="auto">
          <a:xfrm>
            <a:off x="6884200" y="1994474"/>
            <a:ext cx="1217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en-US" altLang="ru-RU" sz="1400" b="1" dirty="0" smtClean="0"/>
              <a:t>HGH12345678</a:t>
            </a:r>
            <a:endParaRPr lang="ru-RU" altLang="ru-RU" sz="1400" b="1" dirty="0" smtClean="0"/>
          </a:p>
        </p:txBody>
      </p:sp>
      <p:grpSp>
        <p:nvGrpSpPr>
          <p:cNvPr id="86" name="Группа 85"/>
          <p:cNvGrpSpPr/>
          <p:nvPr/>
        </p:nvGrpSpPr>
        <p:grpSpPr>
          <a:xfrm>
            <a:off x="4046699" y="4579888"/>
            <a:ext cx="2185671" cy="1563687"/>
            <a:chOff x="6440806" y="1863883"/>
            <a:chExt cx="2185671" cy="1563687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6440806" y="1863883"/>
              <a:ext cx="2185671" cy="156368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Shape 165"/>
            <p:cNvSpPr>
              <a:spLocks noChangeArrowheads="1"/>
            </p:cNvSpPr>
            <p:nvPr/>
          </p:nvSpPr>
          <p:spPr bwMode="auto">
            <a:xfrm>
              <a:off x="6583522" y="1947049"/>
              <a:ext cx="197088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000" b="1" dirty="0" smtClean="0"/>
                <a:t>Ваш платеж прошел успешно</a:t>
              </a:r>
            </a:p>
            <a:p>
              <a:pPr algn="ctr"/>
              <a:endParaRPr lang="ru-RU" altLang="ru-RU" sz="1000" b="1" dirty="0"/>
            </a:p>
            <a:p>
              <a:pPr algn="ctr"/>
              <a:r>
                <a:rPr lang="ru-RU" altLang="ru-RU" sz="1000" b="1" dirty="0"/>
                <a:t>ООО «РОМАШКА»</a:t>
              </a:r>
            </a:p>
            <a:p>
              <a:pPr algn="ctr"/>
              <a:r>
                <a:rPr lang="ru-RU" altLang="ru-RU" sz="1000" b="1" dirty="0" smtClean="0"/>
                <a:t>Номер договора</a:t>
              </a:r>
              <a:r>
                <a:rPr lang="en-US" altLang="ru-RU" sz="1000" b="1" dirty="0" smtClean="0"/>
                <a:t>: HGH12345678</a:t>
              </a:r>
            </a:p>
            <a:p>
              <a:pPr algn="ctr"/>
              <a:r>
                <a:rPr lang="ru-RU" altLang="ru-RU" sz="1000" b="1" dirty="0" smtClean="0"/>
                <a:t>Сумма платежа</a:t>
              </a:r>
              <a:r>
                <a:rPr lang="en-US" altLang="ru-RU" sz="1000" b="1" dirty="0" smtClean="0"/>
                <a:t>: 1</a:t>
              </a:r>
              <a:r>
                <a:rPr lang="ru-RU" altLang="ru-RU" sz="1000" b="1" dirty="0" smtClean="0"/>
                <a:t>4</a:t>
              </a:r>
              <a:r>
                <a:rPr lang="en-US" altLang="ru-RU" sz="1000" b="1" dirty="0" smtClean="0"/>
                <a:t> </a:t>
              </a:r>
              <a:r>
                <a:rPr lang="ru-RU" altLang="ru-RU" sz="1000" b="1" dirty="0" smtClean="0"/>
                <a:t>9</a:t>
              </a:r>
              <a:r>
                <a:rPr lang="en-US" altLang="ru-RU" sz="1000" b="1" dirty="0" smtClean="0"/>
                <a:t>99 </a:t>
              </a:r>
              <a:r>
                <a:rPr lang="ru-RU" altLang="ru-RU" sz="1000" b="1" dirty="0" smtClean="0"/>
                <a:t>рублей</a:t>
              </a:r>
            </a:p>
            <a:p>
              <a:pPr algn="ctr"/>
              <a:endParaRPr lang="ru-RU" altLang="ru-RU" sz="1000" b="1" dirty="0"/>
            </a:p>
            <a:p>
              <a:pPr algn="ctr"/>
              <a:r>
                <a:rPr lang="ru-RU" altLang="ru-RU" sz="1000" b="1" dirty="0" smtClean="0"/>
                <a:t>Остаток денежных средств составляет </a:t>
              </a:r>
              <a:r>
                <a:rPr lang="en-US" altLang="ru-RU" sz="1000" b="1" dirty="0" smtClean="0"/>
                <a:t>1</a:t>
              </a:r>
              <a:r>
                <a:rPr lang="ru-RU" altLang="ru-RU" sz="1000" b="1" dirty="0" smtClean="0"/>
                <a:t> рубл</a:t>
              </a:r>
              <a:r>
                <a:rPr lang="ru-RU" altLang="ru-RU" sz="1000" b="1" dirty="0"/>
                <a:t>ь</a:t>
              </a:r>
              <a:r>
                <a:rPr lang="ru-RU" altLang="ru-RU" sz="1000" b="1" dirty="0" smtClean="0"/>
                <a:t> </a:t>
              </a:r>
              <a:endParaRPr lang="ru-RU" altLang="ru-RU" sz="1000" b="1" dirty="0"/>
            </a:p>
          </p:txBody>
        </p:sp>
      </p:grpSp>
      <p:sp>
        <p:nvSpPr>
          <p:cNvPr id="90" name="Скругленный прямоугольник 89"/>
          <p:cNvSpPr/>
          <p:nvPr/>
        </p:nvSpPr>
        <p:spPr>
          <a:xfrm>
            <a:off x="5572125" y="4027337"/>
            <a:ext cx="484985" cy="28943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ДА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Равнобедренный треугольник 90"/>
          <p:cNvSpPr/>
          <p:nvPr/>
        </p:nvSpPr>
        <p:spPr>
          <a:xfrm rot="5400000">
            <a:off x="6008963" y="4113779"/>
            <a:ext cx="289437" cy="116557"/>
          </a:xfrm>
          <a:prstGeom prst="triangle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233023" y="4013640"/>
            <a:ext cx="484985" cy="28943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Равнобедренный треугольник 92"/>
          <p:cNvSpPr/>
          <p:nvPr/>
        </p:nvSpPr>
        <p:spPr>
          <a:xfrm rot="16200000">
            <a:off x="3980352" y="4100082"/>
            <a:ext cx="289437" cy="116557"/>
          </a:xfrm>
          <a:prstGeom prst="triangle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431768" y="4579887"/>
            <a:ext cx="2185671" cy="1563687"/>
            <a:chOff x="2097565" y="4768691"/>
            <a:chExt cx="2185671" cy="1563687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097565" y="4768691"/>
              <a:ext cx="2185671" cy="156368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240280" y="5853411"/>
              <a:ext cx="1784951" cy="289439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ИНЫЕ УСЛУГИ</a:t>
              </a:r>
              <a:endParaRPr kumimoji="0" lang="ru-RU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Равнобедренный треугольник 97"/>
            <p:cNvSpPr/>
            <p:nvPr/>
          </p:nvSpPr>
          <p:spPr>
            <a:xfrm rot="5400000">
              <a:off x="3977084" y="5939853"/>
              <a:ext cx="289437" cy="116557"/>
            </a:xfrm>
            <a:prstGeom prst="triangl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2237830" y="5480669"/>
              <a:ext cx="1784951" cy="289439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100" b="1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ИНТЕРНЕТ-ПРОВАЙДЕРЫ</a:t>
              </a:r>
              <a:endParaRPr kumimoji="0" lang="ru-RU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 rot="5400000">
              <a:off x="3974634" y="5567111"/>
              <a:ext cx="289437" cy="116557"/>
            </a:xfrm>
            <a:prstGeom prst="triangl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2240280" y="5117042"/>
              <a:ext cx="1784951" cy="289439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СОТОВЫЕ ОПЕРАТОРЫ</a:t>
              </a:r>
              <a:endParaRPr kumimoji="0" lang="ru-RU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Равнобедренный треугольник 101"/>
            <p:cNvSpPr/>
            <p:nvPr/>
          </p:nvSpPr>
          <p:spPr>
            <a:xfrm rot="5400000">
              <a:off x="3977084" y="5203484"/>
              <a:ext cx="289437" cy="116557"/>
            </a:xfrm>
            <a:prstGeom prst="triangl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Shape 161"/>
          <p:cNvSpPr/>
          <p:nvPr/>
        </p:nvSpPr>
        <p:spPr>
          <a:xfrm>
            <a:off x="7493007" y="2692401"/>
            <a:ext cx="0" cy="999012"/>
          </a:xfrm>
          <a:prstGeom prst="line">
            <a:avLst/>
          </a:prstGeom>
          <a:ln w="19050">
            <a:solidFill>
              <a:srgbClr val="6964A9"/>
            </a:solidFill>
            <a:tailEnd type="triangle"/>
          </a:ln>
        </p:spPr>
        <p:txBody>
          <a:bodyPr lIns="0" tIns="0" rIns="0" bIns="0"/>
          <a:lstStyle/>
          <a:p>
            <a:pPr>
              <a:defRPr sz="1200">
                <a:solidFill>
                  <a:srgbClr val="6964A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>
              <a:solidFill>
                <a:srgbClr val="6964A9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4" name="Shape 161"/>
          <p:cNvSpPr/>
          <p:nvPr/>
        </p:nvSpPr>
        <p:spPr>
          <a:xfrm flipH="1">
            <a:off x="6229033" y="3858481"/>
            <a:ext cx="146054" cy="0"/>
          </a:xfrm>
          <a:prstGeom prst="line">
            <a:avLst/>
          </a:prstGeom>
          <a:ln w="19050">
            <a:solidFill>
              <a:srgbClr val="6964A9"/>
            </a:solidFill>
            <a:tailEnd type="triangle"/>
          </a:ln>
        </p:spPr>
        <p:txBody>
          <a:bodyPr lIns="0" tIns="0" rIns="0" bIns="0"/>
          <a:lstStyle/>
          <a:p>
            <a:pPr>
              <a:defRPr sz="1200">
                <a:solidFill>
                  <a:srgbClr val="6964A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>
              <a:solidFill>
                <a:srgbClr val="6964A9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6" name="Shape 161"/>
          <p:cNvSpPr/>
          <p:nvPr/>
        </p:nvSpPr>
        <p:spPr>
          <a:xfrm flipH="1">
            <a:off x="6235379" y="5010527"/>
            <a:ext cx="146054" cy="0"/>
          </a:xfrm>
          <a:prstGeom prst="line">
            <a:avLst/>
          </a:prstGeom>
          <a:ln w="19050">
            <a:solidFill>
              <a:srgbClr val="6964A9"/>
            </a:solidFill>
            <a:tailEnd type="triangle"/>
          </a:ln>
        </p:spPr>
        <p:txBody>
          <a:bodyPr lIns="0" tIns="0" rIns="0" bIns="0"/>
          <a:lstStyle/>
          <a:p>
            <a:pPr>
              <a:defRPr sz="1200">
                <a:solidFill>
                  <a:srgbClr val="6964A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>
              <a:solidFill>
                <a:srgbClr val="6964A9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7" name="Shape 161"/>
          <p:cNvSpPr/>
          <p:nvPr/>
        </p:nvSpPr>
        <p:spPr>
          <a:xfrm flipH="1">
            <a:off x="2814811" y="3553681"/>
            <a:ext cx="1209507" cy="0"/>
          </a:xfrm>
          <a:prstGeom prst="line">
            <a:avLst/>
          </a:prstGeom>
          <a:ln w="19050">
            <a:solidFill>
              <a:srgbClr val="6964A9"/>
            </a:solidFill>
            <a:tailEnd type="triangle"/>
          </a:ln>
        </p:spPr>
        <p:txBody>
          <a:bodyPr lIns="0" tIns="0" rIns="0" bIns="0"/>
          <a:lstStyle/>
          <a:p>
            <a:pPr>
              <a:defRPr sz="1200">
                <a:solidFill>
                  <a:srgbClr val="6964A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>
              <a:solidFill>
                <a:srgbClr val="6964A9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8" name="Shape 161"/>
          <p:cNvSpPr/>
          <p:nvPr/>
        </p:nvSpPr>
        <p:spPr>
          <a:xfrm flipH="1" flipV="1">
            <a:off x="2812020" y="3902032"/>
            <a:ext cx="1212296" cy="677853"/>
          </a:xfrm>
          <a:prstGeom prst="line">
            <a:avLst/>
          </a:prstGeom>
          <a:ln w="19050">
            <a:solidFill>
              <a:srgbClr val="6964A9"/>
            </a:solidFill>
            <a:tailEnd type="triangle"/>
          </a:ln>
        </p:spPr>
        <p:txBody>
          <a:bodyPr lIns="0" tIns="0" rIns="0" bIns="0"/>
          <a:lstStyle/>
          <a:p>
            <a:pPr>
              <a:defRPr sz="1200">
                <a:solidFill>
                  <a:srgbClr val="6964A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>
              <a:solidFill>
                <a:srgbClr val="6964A9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9" name="Shape 161"/>
          <p:cNvSpPr/>
          <p:nvPr/>
        </p:nvSpPr>
        <p:spPr>
          <a:xfrm flipH="1">
            <a:off x="3617439" y="5383907"/>
            <a:ext cx="406879" cy="0"/>
          </a:xfrm>
          <a:prstGeom prst="line">
            <a:avLst/>
          </a:prstGeom>
          <a:ln w="19050">
            <a:solidFill>
              <a:srgbClr val="6964A9"/>
            </a:solidFill>
            <a:tailEnd type="triangle"/>
          </a:ln>
        </p:spPr>
        <p:txBody>
          <a:bodyPr lIns="0" tIns="0" rIns="0" bIns="0"/>
          <a:lstStyle/>
          <a:p>
            <a:pPr>
              <a:defRPr sz="1200">
                <a:solidFill>
                  <a:srgbClr val="6964A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>
              <a:solidFill>
                <a:srgbClr val="6964A9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0" name="Shape 165"/>
          <p:cNvSpPr>
            <a:spLocks noChangeArrowheads="1"/>
          </p:cNvSpPr>
          <p:nvPr/>
        </p:nvSpPr>
        <p:spPr bwMode="auto">
          <a:xfrm>
            <a:off x="3491236" y="5136088"/>
            <a:ext cx="685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b="1" dirty="0" smtClean="0"/>
              <a:t>1</a:t>
            </a:r>
          </a:p>
        </p:txBody>
      </p:sp>
      <p:sp>
        <p:nvSpPr>
          <p:cNvPr id="111" name="Shape 165"/>
          <p:cNvSpPr>
            <a:spLocks noChangeArrowheads="1"/>
          </p:cNvSpPr>
          <p:nvPr/>
        </p:nvSpPr>
        <p:spPr bwMode="auto">
          <a:xfrm>
            <a:off x="3072781" y="3277405"/>
            <a:ext cx="685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b="1" dirty="0" smtClean="0"/>
              <a:t>1</a:t>
            </a:r>
            <a:r>
              <a:rPr lang="en-US" altLang="ru-RU" sz="1400" b="1" dirty="0" smtClean="0"/>
              <a:t>5</a:t>
            </a:r>
            <a:r>
              <a:rPr lang="ru-RU" altLang="ru-RU" sz="1400" b="1" dirty="0" smtClean="0"/>
              <a:t> 000</a:t>
            </a:r>
          </a:p>
        </p:txBody>
      </p:sp>
      <p:sp>
        <p:nvSpPr>
          <p:cNvPr id="112" name="Shape 165"/>
          <p:cNvSpPr>
            <a:spLocks noChangeArrowheads="1"/>
          </p:cNvSpPr>
          <p:nvPr/>
        </p:nvSpPr>
        <p:spPr bwMode="auto">
          <a:xfrm>
            <a:off x="3084042" y="3870532"/>
            <a:ext cx="685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b="1" dirty="0" smtClean="0"/>
              <a:t>1</a:t>
            </a:r>
            <a:r>
              <a:rPr lang="en-US" altLang="ru-RU" sz="1400" b="1" dirty="0" smtClean="0"/>
              <a:t>4</a:t>
            </a:r>
            <a:r>
              <a:rPr lang="ru-RU" altLang="ru-RU" sz="1400" b="1" dirty="0" smtClean="0"/>
              <a:t> </a:t>
            </a:r>
            <a:r>
              <a:rPr lang="en-US" altLang="ru-RU" sz="1400" b="1" dirty="0" smtClean="0"/>
              <a:t>999</a:t>
            </a:r>
            <a:endParaRPr lang="ru-RU" altLang="ru-RU" sz="1400" b="1" dirty="0" smtClean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189415" y="2325489"/>
            <a:ext cx="1784951" cy="28943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ДРУГОЕ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Равнобедренный треугольник 69"/>
          <p:cNvSpPr/>
          <p:nvPr/>
        </p:nvSpPr>
        <p:spPr>
          <a:xfrm rot="5400000">
            <a:off x="5926219" y="2411931"/>
            <a:ext cx="289437" cy="116557"/>
          </a:xfrm>
          <a:prstGeom prst="triangle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3" y="1754781"/>
            <a:ext cx="1149160" cy="153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29CF-6EC1-4763-89BB-DF1E537EC60B}" type="slidenum">
              <a:rPr lang="ru-RU" smtClean="0"/>
              <a:t>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0202" y="29725"/>
            <a:ext cx="6094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ОБРАБОТКА  ПЛАТЕЖА  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И  ИДЕНТИФИКАЦИЯ  ПЛАТЕЛЬЩИКА  ДЛЯ  КЛИЕНТА</a:t>
            </a:r>
            <a:endParaRPr lang="ru-RU" sz="20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AutoShape 2" descr="http://kreditonliner.ru/images/plastikkart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03033" y="900232"/>
            <a:ext cx="44035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sz="2000" b="1" dirty="0" smtClean="0"/>
              <a:t>Выписка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2000" b="1" dirty="0"/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sz="2000" b="1" dirty="0" smtClean="0"/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sz="2000" b="1" dirty="0" smtClean="0"/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sz="2000" b="1" dirty="0"/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sz="2000" b="1" dirty="0" smtClean="0"/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5" y="957830"/>
            <a:ext cx="1332200" cy="317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1571091" y="1635870"/>
            <a:ext cx="370001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039360" y="1018673"/>
            <a:ext cx="1649290" cy="3051658"/>
          </a:xfrm>
          <a:prstGeom prst="roundRect">
            <a:avLst>
              <a:gd name="adj" fmla="val 1832"/>
            </a:avLst>
          </a:prstGeom>
          <a:solidFill>
            <a:schemeClr val="bg1">
              <a:lumMod val="8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48" y="1166376"/>
            <a:ext cx="377653" cy="46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70996" y="1805890"/>
            <a:ext cx="22330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СЧЕТ КЛИЕНТА    4070281096020012345</a:t>
            </a:r>
            <a:endParaRPr lang="ru-RU" sz="105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688650" y="1643891"/>
            <a:ext cx="370001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68301" y="4668248"/>
            <a:ext cx="8390018" cy="1812381"/>
          </a:xfrm>
          <a:prstGeom prst="roundRect">
            <a:avLst>
              <a:gd name="adj" fmla="val 2169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b="1" dirty="0"/>
              <a:t>Комментарий к проводке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4444" y="4782197"/>
            <a:ext cx="82623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Вариант 1:</a:t>
            </a:r>
            <a:r>
              <a:rPr lang="en-US" sz="1000" b="1" dirty="0" smtClean="0"/>
              <a:t> </a:t>
            </a:r>
            <a:r>
              <a:rPr lang="ru-RU" sz="1000" i="1" dirty="0"/>
              <a:t>«&lt;номер ТУ &gt;, &lt;код авторизации &gt;</a:t>
            </a:r>
            <a:r>
              <a:rPr lang="ru-RU" sz="1000" dirty="0"/>
              <a:t> </a:t>
            </a:r>
            <a:r>
              <a:rPr lang="ru-RU" sz="1000" i="1" dirty="0"/>
              <a:t>&lt;Перевод для оплаты </a:t>
            </a:r>
            <a:r>
              <a:rPr lang="ru-RU" sz="1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туруслуг</a:t>
            </a:r>
            <a:r>
              <a:rPr lang="ru-RU" sz="1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 заявке № ХХХХХ </a:t>
            </a:r>
            <a:r>
              <a:rPr lang="ru-RU" sz="1000" i="1" dirty="0"/>
              <a:t>…</a:t>
            </a:r>
            <a:r>
              <a:rPr lang="ru-RU" sz="1000" dirty="0"/>
              <a:t>. НДС не облагается</a:t>
            </a:r>
            <a:r>
              <a:rPr lang="ru-RU" sz="1000" i="1" dirty="0"/>
              <a:t> в пользу &lt;получатель перевода ЮЛ&gt;</a:t>
            </a:r>
            <a:r>
              <a:rPr lang="ru-RU" sz="1000" dirty="0"/>
              <a:t>».</a:t>
            </a:r>
            <a:r>
              <a:rPr lang="ru-RU" sz="1000" i="1" dirty="0"/>
              <a:t> </a:t>
            </a:r>
            <a:endParaRPr lang="ru-RU" sz="1000" dirty="0"/>
          </a:p>
          <a:p>
            <a:r>
              <a:rPr lang="ru-RU" sz="1000" b="1" dirty="0" smtClean="0"/>
              <a:t>Вариант 2:</a:t>
            </a:r>
            <a:r>
              <a:rPr lang="ru-RU" sz="1000" dirty="0" smtClean="0"/>
              <a:t> </a:t>
            </a:r>
            <a:r>
              <a:rPr lang="ru-RU" sz="1000" i="1" dirty="0"/>
              <a:t>«&lt;номер ТУ &gt;, &lt;код авторизации &gt; Перевод для оплаты </a:t>
            </a:r>
            <a:r>
              <a:rPr lang="ru-RU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услуг </a:t>
            </a:r>
            <a:r>
              <a:rPr lang="ru-RU" sz="1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</a:t>
            </a:r>
            <a:r>
              <a:rPr lang="ru-RU" sz="1000" i="1" dirty="0"/>
              <a:t> </a:t>
            </a:r>
            <a:r>
              <a:rPr lang="ru-RU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договору</a:t>
            </a:r>
            <a:r>
              <a:rPr lang="ru-RU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№ </a:t>
            </a:r>
            <a:r>
              <a:rPr lang="ru-RU" sz="1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ХХХХХ, дата</a:t>
            </a:r>
            <a:r>
              <a:rPr lang="ru-RU" sz="1000" i="1" dirty="0"/>
              <a:t>. НДС не облагается  в пользу &lt;получатель перевода ЮЛ &gt;». </a:t>
            </a:r>
            <a:endParaRPr lang="ru-RU" sz="1000" dirty="0"/>
          </a:p>
          <a:p>
            <a:r>
              <a:rPr lang="ru-RU" sz="1000" b="1" i="1" dirty="0" smtClean="0"/>
              <a:t>вариант </a:t>
            </a:r>
            <a:r>
              <a:rPr lang="ru-RU" sz="1000" b="1" i="1" dirty="0"/>
              <a:t>n</a:t>
            </a:r>
            <a:r>
              <a:rPr lang="ru-RU" sz="1000" i="1" dirty="0"/>
              <a:t> (</a:t>
            </a:r>
            <a:r>
              <a:rPr lang="ru-RU" sz="10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заполняется в соответствии с требованиями Клиента: наименование услуги, документ на основании которого осуществляется оплата, дополнительные поля</a:t>
            </a:r>
            <a:r>
              <a:rPr lang="ru-RU" sz="10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ru-RU" sz="1000" dirty="0"/>
              <a:t>«</a:t>
            </a:r>
            <a:r>
              <a:rPr lang="ru-RU" sz="1000" i="1" dirty="0"/>
              <a:t>&lt;номер ТУ &gt;, &lt;код авторизации &gt;</a:t>
            </a:r>
            <a:r>
              <a:rPr lang="ru-RU" sz="1000" dirty="0"/>
              <a:t> </a:t>
            </a:r>
            <a:r>
              <a:rPr lang="ru-RU" sz="1000" i="1" dirty="0"/>
              <a:t>&lt;Перевод для оплаты ........ по ......№ ХХХХХХ, ……, </a:t>
            </a:r>
            <a:r>
              <a:rPr lang="ru-RU" sz="1000" dirty="0"/>
              <a:t>НДС не облагается</a:t>
            </a:r>
            <a:r>
              <a:rPr lang="ru-RU" sz="1000" i="1" dirty="0"/>
              <a:t> в пользу &lt;получатель перевода ЮЛ&gt;</a:t>
            </a:r>
            <a:r>
              <a:rPr lang="ru-RU" sz="1000" dirty="0"/>
              <a:t>»</a:t>
            </a:r>
          </a:p>
          <a:p>
            <a:r>
              <a:rPr lang="ru-RU" sz="1000" dirty="0" smtClean="0">
                <a:solidFill>
                  <a:srgbClr val="C00000"/>
                </a:solidFill>
              </a:rPr>
              <a:t>Типовые комментарии к проводке более </a:t>
            </a:r>
            <a:r>
              <a:rPr lang="ru-RU" sz="1000" dirty="0">
                <a:solidFill>
                  <a:srgbClr val="C00000"/>
                </a:solidFill>
              </a:rPr>
              <a:t>подробно </a:t>
            </a:r>
            <a:r>
              <a:rPr lang="ru-RU" sz="1000" dirty="0" smtClean="0">
                <a:solidFill>
                  <a:srgbClr val="C00000"/>
                </a:solidFill>
              </a:rPr>
              <a:t>указаны в Договоре.</a:t>
            </a:r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ru-RU" sz="1000" dirty="0" smtClean="0">
                <a:solidFill>
                  <a:srgbClr val="C00000"/>
                </a:solidFill>
              </a:rPr>
              <a:t>Комиссия </a:t>
            </a:r>
            <a:r>
              <a:rPr lang="ru-RU" sz="1000" dirty="0">
                <a:solidFill>
                  <a:srgbClr val="C00000"/>
                </a:solidFill>
              </a:rPr>
              <a:t>&lt;наименование комиссии в соответствии с Договором&gt; </a:t>
            </a:r>
            <a:r>
              <a:rPr lang="ru-RU" sz="1000" u="sng" dirty="0">
                <a:solidFill>
                  <a:srgbClr val="C00000"/>
                </a:solidFill>
              </a:rPr>
              <a:t>по договору </a:t>
            </a:r>
            <a:r>
              <a:rPr lang="ru-RU" sz="1000" b="1" u="sng" dirty="0">
                <a:solidFill>
                  <a:srgbClr val="C00000"/>
                </a:solidFill>
              </a:rPr>
              <a:t>б/н</a:t>
            </a:r>
            <a:r>
              <a:rPr lang="ru-RU" sz="1000" u="sng" dirty="0">
                <a:solidFill>
                  <a:srgbClr val="C00000"/>
                </a:solidFill>
              </a:rPr>
              <a:t>  от &lt;дата договора&gt; НДС не </a:t>
            </a:r>
            <a:r>
              <a:rPr lang="ru-RU" sz="1000" u="sng" dirty="0" smtClean="0">
                <a:solidFill>
                  <a:srgbClr val="C00000"/>
                </a:solidFill>
              </a:rPr>
              <a:t>облагается </a:t>
            </a:r>
            <a:r>
              <a:rPr lang="ru-RU" sz="1000" u="sng" dirty="0">
                <a:solidFill>
                  <a:srgbClr val="C00000"/>
                </a:solidFill>
              </a:rPr>
              <a:t>"наименование клиента". 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027" y="42641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b="1" dirty="0" smtClean="0"/>
              <a:t>Комментарии </a:t>
            </a:r>
            <a:r>
              <a:rPr lang="ru-RU" b="1" dirty="0"/>
              <a:t>к </a:t>
            </a:r>
            <a:r>
              <a:rPr lang="ru-RU" b="1" dirty="0" smtClean="0"/>
              <a:t>проводке</a:t>
            </a:r>
            <a:endParaRPr lang="ru-RU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03033" y="1287733"/>
            <a:ext cx="4555286" cy="2843109"/>
          </a:xfrm>
          <a:prstGeom prst="roundRect">
            <a:avLst>
              <a:gd name="adj" fmla="val 2169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b="1" dirty="0"/>
              <a:t>Комментарий к проводке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b="1" dirty="0"/>
          </a:p>
        </p:txBody>
      </p:sp>
      <p:pic>
        <p:nvPicPr>
          <p:cNvPr id="4098" name="Picture 2" descr="C:\Users\u_m0duq\AppData\Local\Temp\notes3BDC60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64" y="1369413"/>
            <a:ext cx="4063035" cy="27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3125" y="3521242"/>
            <a:ext cx="570669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ru-RU" sz="700" b="1" dirty="0" smtClean="0">
                <a:latin typeface="Times New Roman" pitchFamily="18" charset="0"/>
                <a:cs typeface="Times New Roman" pitchFamily="18" charset="0"/>
              </a:rPr>
              <a:t>HGH12345678</a:t>
            </a:r>
            <a:endParaRPr lang="ru-RU" alt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79158" y="3505200"/>
            <a:ext cx="2581348" cy="136358"/>
          </a:xfrm>
          <a:prstGeom prst="roundRect">
            <a:avLst>
              <a:gd name="adj" fmla="val 1832"/>
            </a:avLst>
          </a:prstGeom>
          <a:solidFill>
            <a:srgbClr val="FFC000">
              <a:alpha val="50000"/>
            </a:srgb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8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29CF-6EC1-4763-89BB-DF1E537EC60B}" type="slidenum">
              <a:rPr lang="ru-RU" smtClean="0"/>
              <a:t>6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0202" y="29725"/>
            <a:ext cx="6255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ОБРАБОТКА  ПЛАТЕЖА  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И  ИДЕНТИФИКАЦИЯ  ПЛАТЕЛЬЩИКА  ДЛЯ  ФИЗЛИЦА </a:t>
            </a:r>
            <a:endParaRPr lang="ru-RU" sz="20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AutoShape 2" descr="http://kreditonliner.ru/images/plastikkart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75811" y="1068672"/>
            <a:ext cx="654517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b="1" dirty="0" smtClean="0"/>
              <a:t>ЧЕК ПЛАТЕЖА                              ЧЕК ОПЛАТЫ УСЛУГ (СДАЧА)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b="1" dirty="0"/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b="1" dirty="0" smtClean="0"/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b="1" dirty="0" smtClean="0"/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b="1" dirty="0"/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b="1" dirty="0" smtClean="0"/>
          </a:p>
          <a:p>
            <a:pPr>
              <a:spcBef>
                <a:spcPts val="1200"/>
              </a:spcBef>
              <a:buClr>
                <a:srgbClr val="FF0000"/>
              </a:buClr>
            </a:pP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5" y="1198459"/>
            <a:ext cx="1955218" cy="465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229933" y="2814963"/>
            <a:ext cx="657646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2975812" y="1528363"/>
            <a:ext cx="2839451" cy="4254814"/>
          </a:xfrm>
          <a:prstGeom prst="roundRect">
            <a:avLst>
              <a:gd name="adj" fmla="val 2169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b="1" dirty="0"/>
              <a:t>Комментарий к проводке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91728" y="1528363"/>
            <a:ext cx="2839451" cy="4254814"/>
          </a:xfrm>
          <a:prstGeom prst="roundRect">
            <a:avLst>
              <a:gd name="adj" fmla="val 2169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b="1" dirty="0"/>
              <a:t>Комментарий к проводке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1814009"/>
            <a:ext cx="2581348" cy="337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024189" y="3753852"/>
            <a:ext cx="2581348" cy="272716"/>
          </a:xfrm>
          <a:prstGeom prst="roundRect">
            <a:avLst>
              <a:gd name="adj" fmla="val 1832"/>
            </a:avLst>
          </a:prstGeom>
          <a:solidFill>
            <a:srgbClr val="FFC000">
              <a:alpha val="50000"/>
            </a:srgb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/>
        </p:blipFill>
        <p:spPr bwMode="auto">
          <a:xfrm>
            <a:off x="6258426" y="1896293"/>
            <a:ext cx="2259931" cy="144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13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29CF-6EC1-4763-89BB-DF1E537EC60B}" type="slidenum">
              <a:rPr lang="ru-RU" smtClean="0"/>
              <a:t>7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8659" y="220149"/>
            <a:ext cx="1821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ОГРАНИЧЕНИЯ</a:t>
            </a:r>
            <a:endParaRPr lang="ru-RU" sz="20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2865" y="1036552"/>
            <a:ext cx="4948988" cy="5308101"/>
          </a:xfrm>
          <a:prstGeom prst="roundRect">
            <a:avLst>
              <a:gd name="adj" fmla="val 1633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49263">
              <a:spcBef>
                <a:spcPts val="24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Переводы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пользу Клиента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(резидента РФ) возможны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рублях</a:t>
            </a:r>
          </a:p>
          <a:p>
            <a:pPr marL="285750" indent="-285750" defTabSz="449263">
              <a:spcBef>
                <a:spcPts val="24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Поступление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переводов происходит на счет Клиента в валюте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 на открытый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Альфа-Банке счет</a:t>
            </a:r>
          </a:p>
          <a:p>
            <a:pPr marL="285750" indent="-285750" defTabSz="449263">
              <a:spcBef>
                <a:spcPts val="24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Максимальная сумма внесения за 1 операцию – 15 000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RUR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(согласно законодательству РФ). Общая сумма платежа может превышать 15 000 рублей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49263">
              <a:spcBef>
                <a:spcPts val="24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Реализация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 на парке АБ АТМ с функцией Cash-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(За исключением устройств для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самоинкассации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На примере АТМ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Lanit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ДОРС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 defTabSz="449263">
              <a:spcBef>
                <a:spcPts val="24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Банкомат не выдает сдачу</a:t>
            </a:r>
          </a:p>
        </p:txBody>
      </p:sp>
      <p:sp>
        <p:nvSpPr>
          <p:cNvPr id="5" name="AutoShape 2" descr="https://i.ytimg.com/vi/GgAwtZuJUAo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lfabank.ru/f/1/retail/accountmanagement/putting/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itopti.ru/img/lib/st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12084"/>
          <a:stretch/>
        </p:blipFill>
        <p:spPr bwMode="auto">
          <a:xfrm>
            <a:off x="307975" y="1036553"/>
            <a:ext cx="1416551" cy="15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994357" y="1066801"/>
            <a:ext cx="1772653" cy="826167"/>
          </a:xfrm>
          <a:prstGeom prst="roundRect">
            <a:avLst>
              <a:gd name="adj" fmla="val 3830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94356" y="2034257"/>
            <a:ext cx="1772653" cy="821238"/>
          </a:xfrm>
          <a:prstGeom prst="roundRect">
            <a:avLst>
              <a:gd name="adj" fmla="val 3830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94357" y="2996786"/>
            <a:ext cx="1772653" cy="941551"/>
          </a:xfrm>
          <a:prstGeom prst="roundRect">
            <a:avLst>
              <a:gd name="adj" fmla="val 3830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94357" y="4063587"/>
            <a:ext cx="1772653" cy="885402"/>
          </a:xfrm>
          <a:prstGeom prst="roundRect">
            <a:avLst>
              <a:gd name="adj" fmla="val 3830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1349" y="1118758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RUR</a:t>
            </a:r>
            <a:endParaRPr lang="ru-RU" sz="4000" dirty="0"/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66" y="2205792"/>
            <a:ext cx="1331650" cy="43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11" y="3107573"/>
            <a:ext cx="311755" cy="7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sposobi-zarabotka.ru/images/zoloto-deng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"/>
          <a:stretch/>
        </p:blipFill>
        <p:spPr bwMode="auto">
          <a:xfrm>
            <a:off x="7489907" y="4101537"/>
            <a:ext cx="788370" cy="7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7708050" y="4203037"/>
            <a:ext cx="570328" cy="649706"/>
          </a:xfrm>
          <a:prstGeom prst="straightConnector1">
            <a:avLst/>
          </a:prstGeom>
          <a:ln w="15875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727845" y="4203036"/>
            <a:ext cx="614050" cy="649706"/>
          </a:xfrm>
          <a:prstGeom prst="straightConnector1">
            <a:avLst/>
          </a:prstGeom>
          <a:ln w="15875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994357" y="5098303"/>
            <a:ext cx="1772653" cy="1246350"/>
          </a:xfrm>
          <a:prstGeom prst="roundRect">
            <a:avLst>
              <a:gd name="adj" fmla="val 3830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77126" y="5432217"/>
            <a:ext cx="1299571" cy="79707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44137" y="5531214"/>
            <a:ext cx="1133635" cy="38030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77608" y="5722915"/>
            <a:ext cx="882721" cy="107837"/>
          </a:xfrm>
          <a:prstGeom prst="roundRect">
            <a:avLst>
              <a:gd name="adj" fmla="val 37473"/>
            </a:avLst>
          </a:prstGeom>
          <a:solidFill>
            <a:srgbClr val="FF00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1200" dirty="0" smtClean="0">
                <a:solidFill>
                  <a:schemeClr val="bg1"/>
                </a:solidFill>
              </a:rPr>
              <a:t>-------------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41294" y="5545724"/>
            <a:ext cx="132611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lfaBank" pitchFamily="2" charset="-52"/>
              </a:rPr>
              <a:t>Введите номер договора</a:t>
            </a:r>
            <a:endParaRPr lang="ru-RU" sz="700" dirty="0">
              <a:latin typeface="AlfaBank" pitchFamily="2" charset="-52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44137" y="5913459"/>
            <a:ext cx="1133635" cy="208106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56993" y="5945320"/>
            <a:ext cx="120615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01372" y="5945321"/>
            <a:ext cx="120615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647743" y="5945320"/>
            <a:ext cx="120615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92122" y="5945321"/>
            <a:ext cx="120615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935504" y="5949329"/>
            <a:ext cx="120615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60179" y="6026676"/>
            <a:ext cx="120615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98529" y="6026675"/>
            <a:ext cx="120615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642908" y="6026676"/>
            <a:ext cx="120615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779265" y="6026676"/>
            <a:ext cx="120615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31665" y="6026677"/>
            <a:ext cx="120615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108346" y="5945320"/>
            <a:ext cx="273206" cy="69324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106671" y="6018653"/>
            <a:ext cx="274881" cy="77348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</a:rPr>
              <a:t>…..</a:t>
            </a:r>
            <a:endParaRPr lang="ru-RU" sz="600" dirty="0">
              <a:solidFill>
                <a:schemeClr val="tx1"/>
              </a:solidFill>
            </a:endParaRPr>
          </a:p>
        </p:txBody>
      </p:sp>
      <p:pic>
        <p:nvPicPr>
          <p:cNvPr id="45" name="Picture 14" descr="http://tcfree.ru/files/object/101/imag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68203" r="22956" b="6893"/>
          <a:stretch/>
        </p:blipFill>
        <p:spPr bwMode="auto">
          <a:xfrm>
            <a:off x="7274603" y="5214198"/>
            <a:ext cx="1302094" cy="2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9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6136" y="162999"/>
            <a:ext cx="1950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ПОДКЛЮЧЕНИЕ</a:t>
            </a:r>
            <a:endParaRPr lang="ru-RU" sz="20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AutoShape 2" descr="http://kreditonliner.ru/images/plastikkart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54905" y="3577390"/>
            <a:ext cx="2454436" cy="2530635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Подключение клиента к услуге – настройка </a:t>
            </a:r>
            <a:r>
              <a:rPr lang="ru-RU" sz="1400" dirty="0" err="1" smtClean="0">
                <a:solidFill>
                  <a:schemeClr val="tx1"/>
                </a:solidFill>
              </a:rPr>
              <a:t>банкоматной</a:t>
            </a:r>
            <a:r>
              <a:rPr lang="ru-RU" sz="1400" dirty="0" smtClean="0">
                <a:solidFill>
                  <a:schemeClr val="tx1"/>
                </a:solidFill>
              </a:rPr>
              <a:t> сети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54905" y="1090863"/>
            <a:ext cx="2454435" cy="2414337"/>
          </a:xfrm>
          <a:prstGeom prst="roundRect">
            <a:avLst>
              <a:gd name="adj" fmla="val 3830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0408" y="1090863"/>
            <a:ext cx="3659908" cy="2414337"/>
          </a:xfrm>
          <a:prstGeom prst="roundRect">
            <a:avLst>
              <a:gd name="adj" fmla="val 3830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0408" y="3577390"/>
            <a:ext cx="3659907" cy="2530637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Открытие  клиентом рублевого счета 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 Альфа-Банке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Заключение </a:t>
            </a:r>
            <a:r>
              <a:rPr lang="ru-RU" sz="1400" dirty="0" smtClean="0">
                <a:solidFill>
                  <a:schemeClr val="tx1"/>
                </a:solidFill>
              </a:rPr>
              <a:t>клиентом Договора 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с </a:t>
            </a:r>
            <a:r>
              <a:rPr lang="ru-RU" sz="1400" dirty="0">
                <a:solidFill>
                  <a:schemeClr val="tx1"/>
                </a:solidFill>
              </a:rPr>
              <a:t>Альфа-Банком </a:t>
            </a:r>
            <a:r>
              <a:rPr lang="ru-RU" sz="1400" dirty="0" smtClean="0">
                <a:solidFill>
                  <a:schemeClr val="tx1"/>
                </a:solidFill>
              </a:rPr>
              <a:t>с указанием: </a:t>
            </a:r>
          </a:p>
          <a:p>
            <a:endParaRPr lang="ru-RU" sz="8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кода плательщика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назначения платежа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7999" y="3577391"/>
            <a:ext cx="1981201" cy="2530635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Информирование плательщиков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о новой возможности оплаты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00" y="1090864"/>
            <a:ext cx="1981200" cy="2414337"/>
          </a:xfrm>
          <a:prstGeom prst="roundRect">
            <a:avLst>
              <a:gd name="adj" fmla="val 3830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58491" y="5562593"/>
            <a:ext cx="578507" cy="649706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4400" dirty="0" smtClean="0">
                <a:solidFill>
                  <a:schemeClr val="tx1"/>
                </a:solidFill>
              </a:rPr>
              <a:t>1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98351" y="5562593"/>
            <a:ext cx="578507" cy="649706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044124" y="5562593"/>
            <a:ext cx="578507" cy="649706"/>
          </a:xfrm>
          <a:prstGeom prst="roundRect">
            <a:avLst>
              <a:gd name="adj" fmla="val 38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4400" dirty="0" smtClean="0">
                <a:solidFill>
                  <a:schemeClr val="tx1"/>
                </a:solidFill>
              </a:rPr>
              <a:t>3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155" name="Picture 11" descr="http://bsa.edu.lv/docs/chel_rupor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25" y="1568188"/>
            <a:ext cx="1665639" cy="17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15B29CF-6EC1-4763-89BB-DF1E537EC60B}" type="slidenum">
              <a:rPr lang="ru-RU" smtClean="0"/>
              <a:t>8</a:t>
            </a:fld>
            <a:endParaRPr lang="ru-RU"/>
          </a:p>
        </p:txBody>
      </p:sp>
      <p:pic>
        <p:nvPicPr>
          <p:cNvPr id="8194" name="Picture 2" descr="http://stabile-profit.ru/wp-content/uploads/2014/07/Chelovech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58" y="1322785"/>
            <a:ext cx="2242233" cy="19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www.verybank.ru/static/banks/logo/orig/000/f8275003f69d79861b10e7d4ec1560b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www.verybank.ru/static/banks/logo/orig/000/f8275003f69d79861b10e7d4ec1560bc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Логотип Альфа-Бан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svetinform.com/images/content/alf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514">
            <a:off x="2594217" y="2784254"/>
            <a:ext cx="373054" cy="1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241" y="975264"/>
            <a:ext cx="711617" cy="23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19116" y="921535"/>
            <a:ext cx="70884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 dirty="0" smtClean="0"/>
              <a:t>КЛИЕНТ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291774" y="929465"/>
            <a:ext cx="92685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 dirty="0" smtClean="0"/>
              <a:t>КЛИЕНТ   +</a:t>
            </a:r>
            <a:endParaRPr lang="ru-RU" sz="1200" dirty="0"/>
          </a:p>
        </p:txBody>
      </p: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48" y="952364"/>
            <a:ext cx="711617" cy="23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05" y="1437587"/>
            <a:ext cx="1370912" cy="178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79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6AD05322-8148-492B-94BF-C7F8F5840488}" vid="{6E0FB605-6E5B-4623-B37F-293F2EC1657B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Альфа-Банк (красная черта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Альфа-Банк (красная черта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Альфа-Банк (серый фон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Nielsen white r3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ielsen white r3 1">
        <a:dk1>
          <a:srgbClr val="061844"/>
        </a:dk1>
        <a:lt1>
          <a:srgbClr val="FFFFFF"/>
        </a:lt1>
        <a:dk2>
          <a:srgbClr val="474747"/>
        </a:dk2>
        <a:lt2>
          <a:srgbClr val="80A7A5"/>
        </a:lt2>
        <a:accent1>
          <a:srgbClr val="0768A9"/>
        </a:accent1>
        <a:accent2>
          <a:srgbClr val="6EBB1F"/>
        </a:accent2>
        <a:accent3>
          <a:srgbClr val="B1B1B1"/>
        </a:accent3>
        <a:accent4>
          <a:srgbClr val="DADADA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elsen white r3 2">
        <a:dk1>
          <a:srgbClr val="000000"/>
        </a:dk1>
        <a:lt1>
          <a:srgbClr val="FFFFFF"/>
        </a:lt1>
        <a:dk2>
          <a:srgbClr val="B7D30B"/>
        </a:dk2>
        <a:lt2>
          <a:srgbClr val="084887"/>
        </a:lt2>
        <a:accent1>
          <a:srgbClr val="646464"/>
        </a:accent1>
        <a:accent2>
          <a:srgbClr val="2B85BB"/>
        </a:accent2>
        <a:accent3>
          <a:srgbClr val="FFFFFF"/>
        </a:accent3>
        <a:accent4>
          <a:srgbClr val="000000"/>
        </a:accent4>
        <a:accent5>
          <a:srgbClr val="B8B8B8"/>
        </a:accent5>
        <a:accent6>
          <a:srgbClr val="2678A9"/>
        </a:accent6>
        <a:hlink>
          <a:srgbClr val="FFD600"/>
        </a:hlink>
        <a:folHlink>
          <a:srgbClr val="A7AC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elsen white r3 3">
        <a:dk1>
          <a:srgbClr val="000000"/>
        </a:dk1>
        <a:lt1>
          <a:srgbClr val="000000"/>
        </a:lt1>
        <a:dk2>
          <a:srgbClr val="FFFFFF"/>
        </a:dk2>
        <a:lt2>
          <a:srgbClr val="9B9C70"/>
        </a:lt2>
        <a:accent1>
          <a:srgbClr val="FFA616"/>
        </a:accent1>
        <a:accent2>
          <a:srgbClr val="666666"/>
        </a:accent2>
        <a:accent3>
          <a:srgbClr val="AAAAAA"/>
        </a:accent3>
        <a:accent4>
          <a:srgbClr val="000000"/>
        </a:accent4>
        <a:accent5>
          <a:srgbClr val="FFD0AB"/>
        </a:accent5>
        <a:accent6>
          <a:srgbClr val="5C5C5C"/>
        </a:accent6>
        <a:hlink>
          <a:srgbClr val="BD3826"/>
        </a:hlink>
        <a:folHlink>
          <a:srgbClr val="4563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elsen white r3 4">
        <a:dk1>
          <a:srgbClr val="616365"/>
        </a:dk1>
        <a:lt1>
          <a:srgbClr val="0082D1"/>
        </a:lt1>
        <a:dk2>
          <a:srgbClr val="FFFFFF"/>
        </a:dk2>
        <a:lt2>
          <a:srgbClr val="009FDA"/>
        </a:lt2>
        <a:accent1>
          <a:srgbClr val="EBB700"/>
        </a:accent1>
        <a:accent2>
          <a:srgbClr val="EBDD9C"/>
        </a:accent2>
        <a:accent3>
          <a:srgbClr val="AAC1E5"/>
        </a:accent3>
        <a:accent4>
          <a:srgbClr val="525355"/>
        </a:accent4>
        <a:accent5>
          <a:srgbClr val="F3D8AA"/>
        </a:accent5>
        <a:accent6>
          <a:srgbClr val="D5C88D"/>
        </a:accent6>
        <a:hlink>
          <a:srgbClr val="F7403A"/>
        </a:hlink>
        <a:folHlink>
          <a:srgbClr val="DFD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elsen white r3 5">
        <a:dk1>
          <a:srgbClr val="616365"/>
        </a:dk1>
        <a:lt1>
          <a:srgbClr val="0082D1"/>
        </a:lt1>
        <a:dk2>
          <a:srgbClr val="FFFFFF"/>
        </a:dk2>
        <a:lt2>
          <a:srgbClr val="009FDA"/>
        </a:lt2>
        <a:accent1>
          <a:srgbClr val="68B1D0"/>
        </a:accent1>
        <a:accent2>
          <a:srgbClr val="FAC724"/>
        </a:accent2>
        <a:accent3>
          <a:srgbClr val="AAC1E5"/>
        </a:accent3>
        <a:accent4>
          <a:srgbClr val="525355"/>
        </a:accent4>
        <a:accent5>
          <a:srgbClr val="B9D5E4"/>
        </a:accent5>
        <a:accent6>
          <a:srgbClr val="E3B420"/>
        </a:accent6>
        <a:hlink>
          <a:srgbClr val="B2BC1A"/>
        </a:hlink>
        <a:folHlink>
          <a:srgbClr val="6D6D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elsen white r3 6">
        <a:dk1>
          <a:srgbClr val="616365"/>
        </a:dk1>
        <a:lt1>
          <a:srgbClr val="0082D1"/>
        </a:lt1>
        <a:dk2>
          <a:srgbClr val="826344"/>
        </a:dk2>
        <a:lt2>
          <a:srgbClr val="009FDA"/>
        </a:lt2>
        <a:accent1>
          <a:srgbClr val="68B1D0"/>
        </a:accent1>
        <a:accent2>
          <a:srgbClr val="FAC724"/>
        </a:accent2>
        <a:accent3>
          <a:srgbClr val="AAC1E5"/>
        </a:accent3>
        <a:accent4>
          <a:srgbClr val="525355"/>
        </a:accent4>
        <a:accent5>
          <a:srgbClr val="B9D5E4"/>
        </a:accent5>
        <a:accent6>
          <a:srgbClr val="E3B420"/>
        </a:accent6>
        <a:hlink>
          <a:srgbClr val="B2BC1A"/>
        </a:hlink>
        <a:folHlink>
          <a:srgbClr val="6D6D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elsen white r3 7">
        <a:dk1>
          <a:srgbClr val="616365"/>
        </a:dk1>
        <a:lt1>
          <a:srgbClr val="FFFFFF"/>
        </a:lt1>
        <a:dk2>
          <a:srgbClr val="826344"/>
        </a:dk2>
        <a:lt2>
          <a:srgbClr val="009FDA"/>
        </a:lt2>
        <a:accent1>
          <a:srgbClr val="68B1D0"/>
        </a:accent1>
        <a:accent2>
          <a:srgbClr val="FAC724"/>
        </a:accent2>
        <a:accent3>
          <a:srgbClr val="FFFFFF"/>
        </a:accent3>
        <a:accent4>
          <a:srgbClr val="525355"/>
        </a:accent4>
        <a:accent5>
          <a:srgbClr val="B9D5E4"/>
        </a:accent5>
        <a:accent6>
          <a:srgbClr val="E3B420"/>
        </a:accent6>
        <a:hlink>
          <a:srgbClr val="B2BC1A"/>
        </a:hlink>
        <a:folHlink>
          <a:srgbClr val="6D6D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elsen white r3 8">
        <a:dk1>
          <a:srgbClr val="616365"/>
        </a:dk1>
        <a:lt1>
          <a:srgbClr val="FFFFFF"/>
        </a:lt1>
        <a:dk2>
          <a:srgbClr val="826344"/>
        </a:dk2>
        <a:lt2>
          <a:srgbClr val="EC8013"/>
        </a:lt2>
        <a:accent1>
          <a:srgbClr val="68B1D0"/>
        </a:accent1>
        <a:accent2>
          <a:srgbClr val="FAC724"/>
        </a:accent2>
        <a:accent3>
          <a:srgbClr val="FFFFFF"/>
        </a:accent3>
        <a:accent4>
          <a:srgbClr val="525355"/>
        </a:accent4>
        <a:accent5>
          <a:srgbClr val="B9D5E4"/>
        </a:accent5>
        <a:accent6>
          <a:srgbClr val="E3B420"/>
        </a:accent6>
        <a:hlink>
          <a:srgbClr val="B2BC1A"/>
        </a:hlink>
        <a:folHlink>
          <a:srgbClr val="6D6D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 Альфа-Банк (красная черта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Альфа-Банк (красная черта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Альфа-Банк (красная черта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Альфа-Банк (красная черта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45345</TotalTime>
  <Words>577</Words>
  <Application>Microsoft Office PowerPoint</Application>
  <PresentationFormat>Экран (4:3)</PresentationFormat>
  <Paragraphs>142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8" baseType="lpstr">
      <vt:lpstr>Arial Unicode MS</vt:lpstr>
      <vt:lpstr>AlfaBank</vt:lpstr>
      <vt:lpstr>Arial</vt:lpstr>
      <vt:lpstr>Arial Narrow</vt:lpstr>
      <vt:lpstr>Calibri</vt:lpstr>
      <vt:lpstr>Helvetica</vt:lpstr>
      <vt:lpstr>Times</vt:lpstr>
      <vt:lpstr>Times New Roman</vt:lpstr>
      <vt:lpstr>Trebuchet MS</vt:lpstr>
      <vt:lpstr>Wingdings</vt:lpstr>
      <vt:lpstr>Тема3</vt:lpstr>
      <vt:lpstr>1_Тема Альфа-Банк (красная черта)</vt:lpstr>
      <vt:lpstr>2_Тема Альфа-Банк (красная черта)</vt:lpstr>
      <vt:lpstr>Тема Альфа-Банк (серый фон)</vt:lpstr>
      <vt:lpstr>3_Тема Альфа-Банк (красная черта)</vt:lpstr>
      <vt:lpstr>4_Тема Альфа-Банк (красная черта)</vt:lpstr>
      <vt:lpstr>5_Тема Альфа-Банк (красная черта)</vt:lpstr>
      <vt:lpstr>6_Тема Альфа-Банк (красная черта)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Альфа-Банк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Валентина Юрьевна</dc:creator>
  <cp:lastModifiedBy>Бро Эдуард</cp:lastModifiedBy>
  <cp:revision>416</cp:revision>
  <cp:lastPrinted>2016-03-18T08:38:29Z</cp:lastPrinted>
  <dcterms:created xsi:type="dcterms:W3CDTF">2014-04-08T13:32:27Z</dcterms:created>
  <dcterms:modified xsi:type="dcterms:W3CDTF">2017-12-04T06:57:25Z</dcterms:modified>
</cp:coreProperties>
</file>